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73" r:id="rId4"/>
    <p:sldId id="274" r:id="rId5"/>
    <p:sldId id="277" r:id="rId6"/>
    <p:sldId id="286" r:id="rId7"/>
    <p:sldId id="278" r:id="rId8"/>
    <p:sldId id="288" r:id="rId9"/>
    <p:sldId id="279" r:id="rId10"/>
    <p:sldId id="280" r:id="rId11"/>
    <p:sldId id="289" r:id="rId12"/>
    <p:sldId id="281" r:id="rId13"/>
    <p:sldId id="290" r:id="rId14"/>
    <p:sldId id="291" r:id="rId15"/>
    <p:sldId id="282" r:id="rId16"/>
    <p:sldId id="293" r:id="rId17"/>
    <p:sldId id="283" r:id="rId18"/>
    <p:sldId id="284" r:id="rId19"/>
    <p:sldId id="292" r:id="rId20"/>
    <p:sldId id="285" r:id="rId21"/>
    <p:sldId id="28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CD9B06-2F02-B846-9D99-49F60F9993EE}" type="datetime1">
              <a:rPr lang="en-US"/>
              <a:pPr/>
              <a:t>1/13/15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766F0F-2B8D-C447-A663-1C53CD388A38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5A68E-8F63-C548-8779-DBDA1C902C8E}" type="datetime1">
              <a:rPr lang="en-US"/>
              <a:pPr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8A9B4-B0AB-A345-B24D-8F01D677F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10800000" algn="tl" rotWithShape="0">
              <a:srgbClr val="000000">
                <a:alpha val="5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EA98C-404E-EB44-9472-F69AB3AFF675}" type="datetime1">
              <a:rPr lang="en-US"/>
              <a:pPr/>
              <a:t>1/13/15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AE95C-D5B5-B24F-B24B-8D2A820A01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81663C-217B-2245-ADC9-0BC0ACF39949}" type="datetime1">
              <a:rPr lang="en-US"/>
              <a:pPr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9E572-4713-E94B-915B-70B93DCFD4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23234A-5700-E146-8F74-3F2F63B22EE8}" type="datetime1">
              <a:rPr lang="en-US"/>
              <a:pPr/>
              <a:t>1/13/15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24810F-D0FA-8C40-AC7F-4B1721F7F11F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3769E-62D7-414C-8C9F-7EAFDA8F8CFA}" type="datetime1">
              <a:rPr lang="en-US"/>
              <a:pPr/>
              <a:t>1/13/15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25626-7FD6-CF47-811B-6A73BC27D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EC18E4-45FE-7346-A248-E80BC1AEAF3B}" type="datetime1">
              <a:rPr lang="en-US"/>
              <a:pPr/>
              <a:t>1/13/15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E96C3-DB4A-A54D-93EF-E4EE008D0C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31CF5D-4B5A-C94A-B188-509D31D593A4}" type="datetime1">
              <a:rPr lang="en-US"/>
              <a:pPr/>
              <a:t>1/13/15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BB8C3-4875-924F-AB75-C3B477186F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B4AFD5-4596-B746-B6AF-C85EF654E578}" type="datetime1">
              <a:rPr lang="en-US"/>
              <a:pPr/>
              <a:t>1/13/15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986CE-278D-7B46-AC4D-8A415BB14F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CEFB39-C0ED-7A42-A6E9-64CB3AC2C139}" type="datetime1">
              <a:rPr lang="en-US"/>
              <a:pPr/>
              <a:t>1/13/15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EDB7E-6DDF-9745-8B1F-83D2E1015E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EFB80634-0B65-DB41-8E67-7E5A40C15E8C}" type="datetime1">
              <a:rPr lang="en-US"/>
              <a:pPr/>
              <a:t>1/13/15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E33E6C60-9798-9745-8294-0E10A7302EFD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charset="0"/>
              </a:defRPr>
            </a:lvl1pPr>
          </a:lstStyle>
          <a:p>
            <a:fld id="{FF96929A-3EDF-F840-AEDF-F3C1CF392349}" type="datetime1">
              <a:rPr lang="en-US"/>
              <a:pPr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charset="0"/>
              </a:defRPr>
            </a:lvl1pPr>
          </a:lstStyle>
          <a:p>
            <a:fld id="{1DA620F3-E2F0-914B-91E5-2129689CA2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3" r:id="rId2"/>
    <p:sldLayoutId id="2147483759" r:id="rId3"/>
    <p:sldLayoutId id="2147483754" r:id="rId4"/>
    <p:sldLayoutId id="2147483755" r:id="rId5"/>
    <p:sldLayoutId id="2147483756" r:id="rId6"/>
    <p:sldLayoutId id="2147483760" r:id="rId7"/>
    <p:sldLayoutId id="2147483761" r:id="rId8"/>
    <p:sldLayoutId id="2147483762" r:id="rId9"/>
    <p:sldLayoutId id="2147483757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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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2"/>
        <a:buChar char=""/>
        <a:defRPr lang="en-US"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World War II: It Begins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3315" name="Subtitle 4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dirty="0" smtClean="0"/>
              <a:t>Map 1 - 1936)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r>
              <a:rPr lang="en-US" smtClean="0"/>
              <a:t>A. Blitzkrieg in Poland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Blitzkrieg </a:t>
            </a:r>
            <a:r>
              <a:rPr lang="en-US" smtClean="0"/>
              <a:t>– lightning war</a:t>
            </a:r>
          </a:p>
          <a:p>
            <a:pPr>
              <a:lnSpc>
                <a:spcPct val="90000"/>
              </a:lnSpc>
            </a:pPr>
            <a:r>
              <a:rPr lang="en-US" smtClean="0"/>
              <a:t>Tanks, artillery, and soldiers, moving by truck instead of on foot, rapidly struck deep into enemy territory before the enemy could react.</a:t>
            </a:r>
          </a:p>
          <a:p>
            <a:pPr>
              <a:lnSpc>
                <a:spcPct val="90000"/>
              </a:lnSpc>
            </a:pPr>
            <a:r>
              <a:rPr lang="en-US" smtClean="0"/>
              <a:t>German troops took Poland in less than a month.</a:t>
            </a:r>
          </a:p>
          <a:p>
            <a:pPr>
              <a:lnSpc>
                <a:spcPct val="90000"/>
              </a:lnSpc>
            </a:pPr>
            <a:r>
              <a:rPr lang="en-US" smtClean="0"/>
              <a:t>This was used to also take Denmark, Norway, Belgium, the Netherlands, and France.</a:t>
            </a:r>
          </a:p>
          <a:p>
            <a:endParaRPr lang="en-US" i="1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r>
              <a:rPr lang="en-US" dirty="0" smtClean="0"/>
              <a:t>Map 3:   Sept 1939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3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r>
              <a:rPr lang="en-US" smtClean="0"/>
              <a:t>The Phony War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For several months afterward, war was at a standstill along the Maginot Line along the French Border.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Called the “phony war” because no one fought for several months.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Suddenly, on April 9, 1940, Hitler launched a surprise invasion of Denmark and Norway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He next turned to Belgium and the Netherlands, which he overtook by the end of May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r>
              <a:rPr lang="en-US" dirty="0" smtClean="0"/>
              <a:t>Map 4:   April 1940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4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r>
              <a:rPr lang="en-US" dirty="0" smtClean="0"/>
              <a:t>Map 5:   May 1940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3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r>
              <a:rPr lang="en-US" dirty="0" smtClean="0"/>
              <a:t>Dunkirk Evacuation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notes on the story...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95800" y="2819400"/>
            <a:ext cx="5638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Troops landed in England from Dunkirk, 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Beach	Harbor	Total</a:t>
            </a:r>
            <a:endParaRPr lang="en-US" dirty="0"/>
          </a:p>
          <a:p>
            <a:r>
              <a:rPr lang="en-US" dirty="0"/>
              <a:t>27 May 	– 	7,669 	7,669</a:t>
            </a:r>
          </a:p>
          <a:p>
            <a:r>
              <a:rPr lang="en-US" dirty="0"/>
              <a:t>28 May 	5,390 	11,874 	17,804</a:t>
            </a:r>
          </a:p>
          <a:p>
            <a:r>
              <a:rPr lang="en-US" dirty="0"/>
              <a:t>29 May 	13,752 	33,558 	47,310</a:t>
            </a:r>
          </a:p>
          <a:p>
            <a:r>
              <a:rPr lang="en-US" dirty="0"/>
              <a:t>30 May 	29,512 	24,311 	53,823</a:t>
            </a:r>
          </a:p>
          <a:p>
            <a:r>
              <a:rPr lang="en-US" dirty="0"/>
              <a:t>31 May 	22,942 	45,072 	68,014</a:t>
            </a:r>
          </a:p>
          <a:p>
            <a:r>
              <a:rPr lang="en-US" dirty="0"/>
              <a:t>1 June 	17,348 	47,081 	64,429</a:t>
            </a:r>
          </a:p>
          <a:p>
            <a:r>
              <a:rPr lang="en-US" dirty="0"/>
              <a:t>2 June 	6,695 	19,561 	26,256</a:t>
            </a:r>
          </a:p>
          <a:p>
            <a:r>
              <a:rPr lang="en-US" dirty="0"/>
              <a:t>3 June 	1,870 	24,876 	26,746</a:t>
            </a:r>
          </a:p>
          <a:p>
            <a:r>
              <a:rPr lang="en-US" dirty="0"/>
              <a:t>4 June 	622 	25,553 	26,175</a:t>
            </a:r>
          </a:p>
          <a:p>
            <a:r>
              <a:rPr lang="en-US" dirty="0"/>
              <a:t>Totals 	98,671 	239,555 	338,226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t="12588" b="12588"/>
          <a:stretch>
            <a:fillRect/>
          </a:stretch>
        </p:blipFill>
        <p:spPr bwMode="auto">
          <a:xfrm>
            <a:off x="152400" y="3276600"/>
            <a:ext cx="4162811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7841" b="7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756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r>
              <a:rPr lang="en-US" smtClean="0"/>
              <a:t>France and Britain fight 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r>
              <a:rPr lang="en-US" smtClean="0"/>
              <a:t>The Fall of France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Germans came through Belgium to attack France</a:t>
            </a:r>
          </a:p>
          <a:p>
            <a:r>
              <a:rPr lang="en-US" smtClean="0"/>
              <a:t>British and French troops barely escape</a:t>
            </a:r>
          </a:p>
          <a:p>
            <a:r>
              <a:rPr lang="en-US" smtClean="0"/>
              <a:t>Italy joins on the side of Germany and invades France from the South</a:t>
            </a:r>
          </a:p>
          <a:p>
            <a:r>
              <a:rPr lang="en-US" smtClean="0"/>
              <a:t>France was quickly overtaken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r>
              <a:rPr lang="en-US" dirty="0" smtClean="0"/>
              <a:t>Map 6:   June 1940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9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r>
              <a:rPr lang="en-US" dirty="0" smtClean="0"/>
              <a:t>The Austrian Anschluss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1937 Hitler called for the unification of the German people (Hitler wants more land)</a:t>
            </a:r>
          </a:p>
          <a:p>
            <a:r>
              <a:rPr lang="en-US" smtClean="0"/>
              <a:t>First place: Austria</a:t>
            </a:r>
          </a:p>
          <a:p>
            <a:r>
              <a:rPr lang="en-US" smtClean="0"/>
              <a:t>Hitler announces the “union” of Austria and Germany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r>
              <a:rPr lang="en-US" smtClean="0"/>
              <a:t>The Battle of Britain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Hitler tried to use the </a:t>
            </a:r>
            <a:r>
              <a:rPr lang="en-US" i="1" dirty="0" smtClean="0"/>
              <a:t>Luftwaffe</a:t>
            </a:r>
            <a:r>
              <a:rPr lang="en-US" dirty="0" smtClean="0"/>
              <a:t> (Air Force) to destroy Britain’s ability to resist.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1,000 planes a day bombed Britain.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RAF pilots flew as many as six and seven missions a day.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“Never in the field of human conflict was so much owed by so many to so few.”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r>
              <a:rPr lang="en-US" dirty="0" smtClean="0"/>
              <a:t>HOMEWORK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Read Documents C, D &amp; E and Complete the questions in your notes.  </a:t>
            </a:r>
          </a:p>
          <a:p>
            <a:pPr marL="119062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Complete Hypotheses #2 using what you’ve learned from Docs C, D &amp; E. 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119062" indent="0" algn="ctr">
              <a:lnSpc>
                <a:spcPct val="90000"/>
              </a:lnSpc>
              <a:buNone/>
            </a:pPr>
            <a:r>
              <a:rPr lang="en-US" b="1" i="1" u="sng" dirty="0" smtClean="0"/>
              <a:t>Documents can be found on my website...OR you can take a Picture of them from the Doc Book on pages 4-5.  </a:t>
            </a:r>
          </a:p>
        </p:txBody>
      </p:sp>
    </p:spTree>
    <p:extLst>
      <p:ext uri="{BB962C8B-B14F-4D97-AF65-F5344CB8AC3E}">
        <p14:creationId xmlns:p14="http://schemas.microsoft.com/office/powerpoint/2010/main" val="359878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r>
              <a:rPr lang="en-US" smtClean="0"/>
              <a:t>Hitler’s Demands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Hitler next demands the Sudetenland, an area of Czechoslovakia with a large Germany-speaking population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429000"/>
            <a:ext cx="4510088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r>
              <a:rPr lang="en-US" smtClean="0"/>
              <a:t>The Munich Agreement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244975"/>
          </a:xfrm>
        </p:spPr>
        <p:txBody>
          <a:bodyPr/>
          <a:lstStyle/>
          <a:p>
            <a:r>
              <a:rPr lang="en-US" smtClean="0"/>
              <a:t>European leaders start worrying</a:t>
            </a:r>
          </a:p>
          <a:p>
            <a:r>
              <a:rPr lang="en-US" smtClean="0"/>
              <a:t>Representatives of Britain, France, Italy, and Germany agreed to meet in Munich to decide Czechoslovakia’s fate (the Munich Conference)</a:t>
            </a:r>
          </a:p>
          <a:p>
            <a:r>
              <a:rPr lang="en-US" b="1" smtClean="0"/>
              <a:t>Appeasement</a:t>
            </a:r>
            <a:r>
              <a:rPr lang="en-US" smtClean="0"/>
              <a:t>: agreed to Hitler’s demands</a:t>
            </a:r>
          </a:p>
          <a:p>
            <a:pPr lvl="1"/>
            <a:r>
              <a:rPr lang="en-US" smtClean="0">
                <a:ea typeface="ＭＳ Ｐゴシック" charset="-128"/>
              </a:rPr>
              <a:t>Concessions in exchange for peace</a:t>
            </a:r>
          </a:p>
          <a:p>
            <a:r>
              <a:rPr lang="en-US" smtClean="0"/>
              <a:t>Why?</a:t>
            </a:r>
          </a:p>
          <a:p>
            <a:r>
              <a:rPr lang="en-US" smtClean="0"/>
              <a:t>Hitler has few demands – give him what he wants and we can avoid war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 fontScale="90000"/>
          </a:bodyPr>
          <a:lstStyle/>
          <a:p>
            <a:r>
              <a:rPr lang="en-US" sz="4100" smtClean="0"/>
              <a:t>British Prime Minister: </a:t>
            </a:r>
            <a:br>
              <a:rPr lang="en-US" sz="4100" smtClean="0"/>
            </a:br>
            <a:r>
              <a:rPr lang="en-US" sz="4100" smtClean="0"/>
              <a:t>Neville Chamberlain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Neville Chamberlain:</a:t>
            </a:r>
          </a:p>
          <a:p>
            <a:pPr lvl="1"/>
            <a:r>
              <a:rPr lang="en-US" smtClean="0">
                <a:ea typeface="ＭＳ Ｐゴシック" charset="-128"/>
              </a:rPr>
              <a:t>Returning home, he promised “a peace with honor, a peace in our time”</a:t>
            </a:r>
          </a:p>
          <a:p>
            <a:r>
              <a:rPr lang="en-US" smtClean="0"/>
              <a:t>Churchill, very upset: </a:t>
            </a:r>
          </a:p>
          <a:p>
            <a:pPr lvl="1"/>
            <a:r>
              <a:rPr lang="en-US" smtClean="0">
                <a:ea typeface="ＭＳ Ｐゴシック" charset="-128"/>
              </a:rPr>
              <a:t>“Britain and France had to choose between war and dishonor.  They chose dishonor.  They will have war.”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/>
          </a:bodyPr>
          <a:lstStyle/>
          <a:p>
            <a:r>
              <a:rPr lang="en-US" sz="4100" dirty="0" smtClean="0"/>
              <a:t>Primary Source Activity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A &amp; B (Pages 2-3 in Doc Book)</a:t>
            </a:r>
          </a:p>
          <a:p>
            <a:r>
              <a:rPr lang="en-US" dirty="0" smtClean="0">
                <a:ea typeface="ＭＳ Ｐゴシック" charset="-128"/>
              </a:rPr>
              <a:t>Read each document and answer the corresponding questions on your notes.  </a:t>
            </a:r>
          </a:p>
          <a:p>
            <a:endParaRPr lang="en-US" dirty="0"/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/>
              <a:t>Appeasement Hypotheses – </a:t>
            </a:r>
          </a:p>
          <a:p>
            <a:pPr lvl="1"/>
            <a:r>
              <a:rPr lang="en-US" dirty="0" smtClean="0">
                <a:ea typeface="ＭＳ Ｐゴシック" charset="-128"/>
              </a:rPr>
              <a:t>#1 – Write a paragraph answering Hypotheses #1</a:t>
            </a:r>
          </a:p>
        </p:txBody>
      </p:sp>
    </p:spTree>
    <p:extLst>
      <p:ext uri="{BB962C8B-B14F-4D97-AF65-F5344CB8AC3E}">
        <p14:creationId xmlns:p14="http://schemas.microsoft.com/office/powerpoint/2010/main" val="355889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r>
              <a:rPr lang="en-US" smtClean="0"/>
              <a:t>The Nazi-Soviet Pact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752600"/>
            <a:ext cx="8229600" cy="4625975"/>
          </a:xfrm>
          <a:prstGeom prst="rect">
            <a:avLst/>
          </a:prstGeom>
        </p:spPr>
        <p:txBody>
          <a:bodyPr lIns="54864" tIns="91440">
            <a:prstTxWarp prst="textNoShape">
              <a:avLst/>
            </a:prstTxWarp>
            <a:normAutofit/>
          </a:bodyPr>
          <a:lstStyle/>
          <a:p>
            <a:pPr marL="438150" indent="-319088">
              <a:buClr>
                <a:schemeClr val="accent1"/>
              </a:buClr>
              <a:buSzPct val="80000"/>
              <a:buFont typeface="Wingdings 2" charset="2"/>
              <a:buChar char=""/>
            </a:pPr>
            <a:r>
              <a:rPr lang="en-US" sz="3200">
                <a:latin typeface="Corbel" charset="0"/>
              </a:rPr>
              <a:t>Non-aggression pact: August 1939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charset="2"/>
              <a:buChar char=""/>
            </a:pPr>
            <a:r>
              <a:rPr lang="en-US" sz="3200">
                <a:latin typeface="Corbel" charset="0"/>
              </a:rPr>
              <a:t>Germany and Russia promised never to attack each other</a:t>
            </a:r>
          </a:p>
          <a:p>
            <a:pPr marL="438150" indent="-319088">
              <a:buClr>
                <a:schemeClr val="accent1"/>
              </a:buClr>
              <a:buSzPct val="80000"/>
              <a:buFont typeface="Wingdings 2" charset="2"/>
              <a:buChar char=""/>
            </a:pPr>
            <a:r>
              <a:rPr lang="en-US" sz="3200">
                <a:latin typeface="Corbel" charset="0"/>
              </a:rPr>
              <a:t>Another pact (secret) to divide Poland between them</a:t>
            </a:r>
          </a:p>
        </p:txBody>
      </p:sp>
      <p:sp>
        <p:nvSpPr>
          <p:cNvPr id="2355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r>
              <a:rPr lang="en-US" dirty="0" smtClean="0"/>
              <a:t>Map 2:  1938  </a:t>
            </a:r>
          </a:p>
        </p:txBody>
      </p:sp>
    </p:spTree>
    <p:extLst>
      <p:ext uri="{BB962C8B-B14F-4D97-AF65-F5344CB8AC3E}">
        <p14:creationId xmlns:p14="http://schemas.microsoft.com/office/powerpoint/2010/main" val="402326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r>
              <a:rPr lang="en-US" smtClean="0"/>
              <a:t>The German Offensive Begins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Did appeasement work?</a:t>
            </a:r>
          </a:p>
          <a:p>
            <a:pPr lvl="1"/>
            <a:r>
              <a:rPr lang="en-US" sz="2300" smtClean="0">
                <a:ea typeface="ＭＳ Ｐゴシック" charset="-128"/>
              </a:rPr>
              <a:t>In March 1939, Hitler takes over the rest of Czechoslovakia</a:t>
            </a:r>
          </a:p>
          <a:p>
            <a:r>
              <a:rPr lang="en-US" sz="2800" smtClean="0"/>
              <a:t>Hitler invaded Poland on September 1, 1939.</a:t>
            </a:r>
          </a:p>
          <a:p>
            <a:r>
              <a:rPr lang="en-US" sz="2800" smtClean="0"/>
              <a:t>Two days later Britain and France declared war.</a:t>
            </a:r>
          </a:p>
          <a:p>
            <a:pPr lvl="1"/>
            <a:endParaRPr lang="en-US" smtClean="0">
              <a:ea typeface="ＭＳ Ｐゴシック" charset="-128"/>
            </a:endParaRP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641725"/>
            <a:ext cx="43434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975</TotalTime>
  <Words>619</Words>
  <Application>Microsoft Macintosh PowerPoint</Application>
  <PresentationFormat>On-screen Show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World War II: It Begins</vt:lpstr>
      <vt:lpstr>The Austrian Anschluss</vt:lpstr>
      <vt:lpstr>Hitler’s Demands</vt:lpstr>
      <vt:lpstr>The Munich Agreement</vt:lpstr>
      <vt:lpstr>British Prime Minister:  Neville Chamberlain</vt:lpstr>
      <vt:lpstr>Primary Source Activity </vt:lpstr>
      <vt:lpstr>The Nazi-Soviet Pact</vt:lpstr>
      <vt:lpstr>Map 2:  1938  </vt:lpstr>
      <vt:lpstr>The German Offensive Begins</vt:lpstr>
      <vt:lpstr>A. Blitzkrieg in Poland</vt:lpstr>
      <vt:lpstr>Map 3:   Sept 1939</vt:lpstr>
      <vt:lpstr>The Phony War</vt:lpstr>
      <vt:lpstr>Map 4:   April 1940</vt:lpstr>
      <vt:lpstr>Map 5:   May 1940</vt:lpstr>
      <vt:lpstr>Dunkirk Evacuation</vt:lpstr>
      <vt:lpstr>PowerPoint Presentation</vt:lpstr>
      <vt:lpstr>France and Britain fight on</vt:lpstr>
      <vt:lpstr>The Fall of France</vt:lpstr>
      <vt:lpstr>Map 6:   June 1940</vt:lpstr>
      <vt:lpstr>The Battle of Britain</vt:lpstr>
      <vt:lpstr>HOMEWORK</vt:lpstr>
    </vt:vector>
  </TitlesOfParts>
  <Company>Southern Utah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LACANIAN Theory:</dc:title>
  <dc:creator>Authorized User</dc:creator>
  <cp:lastModifiedBy>Teacher Morris</cp:lastModifiedBy>
  <cp:revision>30</cp:revision>
  <dcterms:created xsi:type="dcterms:W3CDTF">2012-02-24T14:39:50Z</dcterms:created>
  <dcterms:modified xsi:type="dcterms:W3CDTF">2015-01-13T21:22:33Z</dcterms:modified>
</cp:coreProperties>
</file>