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56" d="100"/>
          <a:sy n="56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A8A0-22EC-744B-92A1-C4F052520CD3}" type="datetimeFigureOut">
              <a:rPr lang="en-US" smtClean="0"/>
              <a:pPr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9B7A8A0-22EC-744B-92A1-C4F052520CD3}" type="datetimeFigureOut">
              <a:rPr lang="en-US" smtClean="0"/>
              <a:pPr/>
              <a:t>12/9/13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AE3D258-BE4A-A34C-BA60-4BFA93B2D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A8A0-22EC-744B-92A1-C4F052520CD3}" type="datetimeFigureOut">
              <a:rPr lang="en-US" smtClean="0"/>
              <a:pPr/>
              <a:t>12/9/13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D258-BE4A-A34C-BA60-4BFA93B2D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9B7A8A0-22EC-744B-92A1-C4F052520CD3}" type="datetimeFigureOut">
              <a:rPr lang="en-US" smtClean="0"/>
              <a:pPr/>
              <a:t>12/9/13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AE3D258-BE4A-A34C-BA60-4BFA93B2D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A8A0-22EC-744B-92A1-C4F052520CD3}" type="datetimeFigureOut">
              <a:rPr lang="en-US" smtClean="0"/>
              <a:pPr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D258-BE4A-A34C-BA60-4BFA93B2D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9B7A8A0-22EC-744B-92A1-C4F052520CD3}" type="datetimeFigureOut">
              <a:rPr lang="en-US" smtClean="0"/>
              <a:pPr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D258-BE4A-A34C-BA60-4BFA93B2DF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A8A0-22EC-744B-92A1-C4F052520CD3}" type="datetimeFigureOut">
              <a:rPr lang="en-US" smtClean="0"/>
              <a:pPr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D258-BE4A-A34C-BA60-4BFA93B2D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A8A0-22EC-744B-92A1-C4F052520CD3}" type="datetimeFigureOut">
              <a:rPr lang="en-US" smtClean="0"/>
              <a:pPr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D258-BE4A-A34C-BA60-4BFA93B2DF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A8A0-22EC-744B-92A1-C4F052520CD3}" type="datetimeFigureOut">
              <a:rPr lang="en-US" smtClean="0"/>
              <a:pPr/>
              <a:t>12/9/13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D258-BE4A-A34C-BA60-4BFA93B2D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A8A0-22EC-744B-92A1-C4F052520CD3}" type="datetimeFigureOut">
              <a:rPr lang="en-US" smtClean="0"/>
              <a:pPr/>
              <a:t>12/9/13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D258-BE4A-A34C-BA60-4BFA93B2D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A8A0-22EC-744B-92A1-C4F052520CD3}" type="datetimeFigureOut">
              <a:rPr lang="en-US" smtClean="0"/>
              <a:pPr/>
              <a:t>12/9/13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D258-BE4A-A34C-BA60-4BFA93B2DF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A8A0-22EC-744B-92A1-C4F052520CD3}" type="datetimeFigureOut">
              <a:rPr lang="en-US" smtClean="0"/>
              <a:pPr/>
              <a:t>12/9/13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D258-BE4A-A34C-BA60-4BFA93B2D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9B7A8A0-22EC-744B-92A1-C4F052520CD3}" type="datetimeFigureOut">
              <a:rPr lang="en-US" smtClean="0"/>
              <a:pPr/>
              <a:t>12/9/13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AE3D258-BE4A-A34C-BA60-4BFA93B2DF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9B7A8A0-22EC-744B-92A1-C4F052520CD3}" type="datetimeFigureOut">
              <a:rPr lang="en-US" smtClean="0"/>
              <a:pPr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AE3D258-BE4A-A34C-BA60-4BFA93B2D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racked"/>
              </a:rPr>
              <a:t>Crash of the Stock Market</a:t>
            </a:r>
            <a:endParaRPr lang="en-US" dirty="0">
              <a:latin typeface="Cracke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At the height of the Great Depression, 25% of working people were unemployed.</a:t>
            </a:r>
          </a:p>
          <a:p>
            <a:pPr lvl="0"/>
            <a:r>
              <a:rPr lang="en-US" dirty="0" smtClean="0"/>
              <a:t>We are facing tough times today in our economy, but are unemployment rate is at about 12%.</a:t>
            </a:r>
          </a:p>
          <a:p>
            <a:pPr lvl="0"/>
            <a:r>
              <a:rPr lang="en-US" dirty="0" smtClean="0"/>
              <a:t>Just like today, during the </a:t>
            </a:r>
            <a:br>
              <a:rPr lang="en-US" dirty="0" smtClean="0"/>
            </a:br>
            <a:r>
              <a:rPr lang="en-US" dirty="0" smtClean="0"/>
              <a:t>Great Depression, some </a:t>
            </a:r>
            <a:br>
              <a:rPr lang="en-US" dirty="0" smtClean="0"/>
            </a:br>
            <a:r>
              <a:rPr lang="en-US" dirty="0" smtClean="0"/>
              <a:t>places were higher in </a:t>
            </a:r>
            <a:br>
              <a:rPr lang="en-US" dirty="0" smtClean="0"/>
            </a:br>
            <a:r>
              <a:rPr lang="en-US" dirty="0" smtClean="0"/>
              <a:t>unemployment and </a:t>
            </a:r>
            <a:br>
              <a:rPr lang="en-US" dirty="0" smtClean="0"/>
            </a:br>
            <a:r>
              <a:rPr lang="en-US" dirty="0" smtClean="0"/>
              <a:t>some were lower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199" y="3821112"/>
            <a:ext cx="3333751" cy="2744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Financial Collapse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/>
              <a:t>1. People stop spending</a:t>
            </a:r>
          </a:p>
          <a:p>
            <a:pPr lvl="0">
              <a:buNone/>
            </a:pPr>
            <a:r>
              <a:rPr lang="en-US" dirty="0" smtClean="0"/>
              <a:t>2. Businesses produce less</a:t>
            </a:r>
          </a:p>
          <a:p>
            <a:pPr lvl="0">
              <a:buNone/>
            </a:pPr>
            <a:r>
              <a:rPr lang="en-US" dirty="0" smtClean="0"/>
              <a:t>3. Layoffs/unemployment</a:t>
            </a:r>
          </a:p>
          <a:p>
            <a:pPr lvl="0">
              <a:buNone/>
            </a:pPr>
            <a:r>
              <a:rPr lang="en-US" dirty="0" smtClean="0"/>
              <a:t>4. More people stop spending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738562"/>
            <a:ext cx="3810000" cy="2387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Purpose of Stock?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exchange for giving </a:t>
            </a:r>
            <a:br>
              <a:rPr lang="en-US" dirty="0" smtClean="0"/>
            </a:br>
            <a:r>
              <a:rPr lang="en-US" dirty="0" smtClean="0"/>
              <a:t>up a tiny fraction </a:t>
            </a:r>
            <a:br>
              <a:rPr lang="en-US" dirty="0" smtClean="0"/>
            </a:br>
            <a:r>
              <a:rPr lang="en-US" dirty="0" smtClean="0"/>
              <a:t>of control, </a:t>
            </a:r>
            <a:br>
              <a:rPr lang="en-US" dirty="0" smtClean="0"/>
            </a:br>
            <a:r>
              <a:rPr lang="en-US" dirty="0" smtClean="0"/>
              <a:t>businesses are given </a:t>
            </a:r>
            <a:br>
              <a:rPr lang="en-US" dirty="0" smtClean="0"/>
            </a:br>
            <a:r>
              <a:rPr lang="en-US" dirty="0" smtClean="0"/>
              <a:t>cash to expand.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551" y="2263737"/>
            <a:ext cx="4470400" cy="3862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 Market Crash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 Market: long period of rising stock prices</a:t>
            </a:r>
          </a:p>
          <a:p>
            <a:pPr lvl="0"/>
            <a:r>
              <a:rPr lang="en-US" dirty="0" smtClean="0"/>
              <a:t>Bull markets lasts only as long as investors continue putting new money in it.  </a:t>
            </a:r>
          </a:p>
          <a:p>
            <a:pPr lvl="0"/>
            <a:r>
              <a:rPr lang="en-US" dirty="0" smtClean="0"/>
              <a:t>By the latter half of 1929, the market was running out of new customers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4166235"/>
            <a:ext cx="3429000" cy="2691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1929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Professional investors sensed danger and began to sell off their holdings.</a:t>
            </a:r>
          </a:p>
          <a:p>
            <a:pPr lvl="0"/>
            <a:r>
              <a:rPr lang="en-US" dirty="0" smtClean="0"/>
              <a:t>Prices slipped</a:t>
            </a:r>
          </a:p>
          <a:p>
            <a:pPr lvl="0"/>
            <a:r>
              <a:rPr lang="en-US" dirty="0" smtClean="0"/>
              <a:t>Other investors sold shares to pay interest on their brokerage loans</a:t>
            </a:r>
          </a:p>
          <a:p>
            <a:pPr lvl="0"/>
            <a:r>
              <a:rPr lang="en-US" dirty="0" smtClean="0"/>
              <a:t>Prices fell further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916894"/>
            <a:ext cx="2635250" cy="2681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Tuesday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Prices took the steepest dive yet</a:t>
            </a:r>
          </a:p>
          <a:p>
            <a:pPr lvl="0"/>
            <a:r>
              <a:rPr lang="en-US" dirty="0" smtClean="0"/>
              <a:t>16 million shares of stock were sold</a:t>
            </a:r>
          </a:p>
          <a:p>
            <a:pPr lvl="0"/>
            <a:r>
              <a:rPr lang="en-US" dirty="0" smtClean="0"/>
              <a:t>The market lost between $10 billion </a:t>
            </a:r>
            <a:br>
              <a:rPr lang="en-US" dirty="0" smtClean="0"/>
            </a:br>
            <a:r>
              <a:rPr lang="en-US" dirty="0" smtClean="0"/>
              <a:t>and $15 billion dollars in value</a:t>
            </a:r>
          </a:p>
          <a:p>
            <a:pPr lvl="0"/>
            <a:r>
              <a:rPr lang="en-US" dirty="0" smtClean="0"/>
              <a:t>Some people lost their whole fortunes</a:t>
            </a:r>
          </a:p>
          <a:p>
            <a:pPr lvl="0"/>
            <a:r>
              <a:rPr lang="en-US" dirty="0" smtClean="0"/>
              <a:t>The crash undermines the economy’s ability to overcome other weaknesses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10985">
            <a:off x="6366269" y="1232996"/>
            <a:ext cx="2356267" cy="2862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Collapse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Because the stock market crashes, the overall financial industry in America collapses</a:t>
            </a:r>
          </a:p>
          <a:p>
            <a:r>
              <a:rPr lang="en-US" dirty="0" smtClean="0"/>
              <a:t>Remember, in economies all the industries are intertwined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627438"/>
            <a:ext cx="4572000" cy="3230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By 1929 banks had loaned $6 billion to stock speculators</a:t>
            </a:r>
          </a:p>
          <a:p>
            <a:pPr lvl="0"/>
            <a:r>
              <a:rPr lang="en-US" dirty="0" smtClean="0"/>
              <a:t>When stock values collapsed, banks lost money on their investments, and speculators could not pay back their loans</a:t>
            </a:r>
          </a:p>
          <a:p>
            <a:pPr lvl="0"/>
            <a:r>
              <a:rPr lang="en-US" dirty="0" smtClean="0"/>
              <a:t>Banks suffered serious financial losses, so they drastically cut back on the loans they made</a:t>
            </a:r>
          </a:p>
          <a:p>
            <a:pPr lvl="0"/>
            <a:r>
              <a:rPr lang="en-US" dirty="0" smtClean="0"/>
              <a:t>Now with less credit available, people couldn’t borrow or spend as much money.  This put the economy in a recession</a:t>
            </a:r>
          </a:p>
          <a:p>
            <a:pPr lvl="0"/>
            <a:r>
              <a:rPr lang="en-US" dirty="0" smtClean="0"/>
              <a:t>Some banks couldn’t recover from the losses and had to close</a:t>
            </a:r>
          </a:p>
          <a:p>
            <a:pPr lvl="0"/>
            <a:r>
              <a:rPr lang="en-US" dirty="0" smtClean="0"/>
              <a:t>By 1932, nearly 3,500 banks closed (more than ten percent of the nation’s banks)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on Banks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At this time, the government did not insure bank deposits</a:t>
            </a:r>
          </a:p>
          <a:p>
            <a:pPr lvl="0"/>
            <a:r>
              <a:rPr lang="en-US" dirty="0" smtClean="0"/>
              <a:t>So, if a bank collapses, customers (even if the didn’t invest in the stock market) lost their money</a:t>
            </a:r>
          </a:p>
          <a:p>
            <a:pPr lvl="0"/>
            <a:r>
              <a:rPr lang="en-US" dirty="0" smtClean="0"/>
              <a:t>News of bank failures worried Americans</a:t>
            </a:r>
          </a:p>
          <a:p>
            <a:pPr lvl="0"/>
            <a:r>
              <a:rPr lang="en-US" dirty="0" smtClean="0"/>
              <a:t>Bank Run: many people withdraw their money all at the same time</a:t>
            </a:r>
          </a:p>
          <a:p>
            <a:pPr lvl="0"/>
            <a:r>
              <a:rPr lang="en-US" dirty="0" smtClean="0"/>
              <a:t>If too many people withdraw their money, the bank will collapse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Common attitude now was, “If you didn’t need it, you didn’t buy it.”</a:t>
            </a:r>
          </a:p>
          <a:p>
            <a:pPr lvl="0"/>
            <a:r>
              <a:rPr lang="en-US" dirty="0" smtClean="0"/>
              <a:t>Businesses rely on people buying their product.  If people aren’t buying the businesses aren’t going to survive.</a:t>
            </a:r>
          </a:p>
          <a:p>
            <a:pPr lvl="0"/>
            <a:r>
              <a:rPr lang="en-US" dirty="0" smtClean="0"/>
              <a:t>By 1932, at least </a:t>
            </a:r>
            <a:br>
              <a:rPr lang="en-US" dirty="0" smtClean="0"/>
            </a:br>
            <a:r>
              <a:rPr lang="en-US" dirty="0" smtClean="0"/>
              <a:t>30,000 businesses close</a:t>
            </a:r>
          </a:p>
          <a:p>
            <a:pPr lvl="0"/>
            <a:r>
              <a:rPr lang="en-US" dirty="0" smtClean="0"/>
              <a:t>By the end of the </a:t>
            </a:r>
            <a:br>
              <a:rPr lang="en-US" dirty="0" smtClean="0"/>
            </a:br>
            <a:r>
              <a:rPr lang="en-US" dirty="0" smtClean="0"/>
              <a:t>Great Depression, 80,000 close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169657"/>
            <a:ext cx="3505200" cy="2620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778</TotalTime>
  <Words>412</Words>
  <Application>Microsoft Macintosh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Precedent</vt:lpstr>
      <vt:lpstr>Crash of the Stock Market</vt:lpstr>
      <vt:lpstr>What is the Purpose of Stock?</vt:lpstr>
      <vt:lpstr>Stock Market Crash</vt:lpstr>
      <vt:lpstr>September 1929</vt:lpstr>
      <vt:lpstr>Black Tuesday</vt:lpstr>
      <vt:lpstr>Financial Collapse</vt:lpstr>
      <vt:lpstr>Bank Failures</vt:lpstr>
      <vt:lpstr>Run on Banks</vt:lpstr>
      <vt:lpstr>Business Failures</vt:lpstr>
      <vt:lpstr>Unemployment</vt:lpstr>
      <vt:lpstr>Steps to Financial Collapse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Crash of the Stock Market</dc:title>
  <dc:creator>Kiersten Holt</dc:creator>
  <cp:lastModifiedBy>Teacher Morris</cp:lastModifiedBy>
  <cp:revision>3</cp:revision>
  <dcterms:created xsi:type="dcterms:W3CDTF">2011-03-10T14:37:12Z</dcterms:created>
  <dcterms:modified xsi:type="dcterms:W3CDTF">2013-12-09T15:05:33Z</dcterms:modified>
</cp:coreProperties>
</file>